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1"/>
  </p:sldMasterIdLst>
  <p:handoutMasterIdLst>
    <p:handoutMasterId r:id="rId20"/>
  </p:handoutMasterIdLst>
  <p:sldIdLst>
    <p:sldId id="256" r:id="rId2"/>
    <p:sldId id="257" r:id="rId3"/>
    <p:sldId id="271" r:id="rId4"/>
    <p:sldId id="274" r:id="rId5"/>
    <p:sldId id="259" r:id="rId6"/>
    <p:sldId id="275" r:id="rId7"/>
    <p:sldId id="258" r:id="rId8"/>
    <p:sldId id="261" r:id="rId9"/>
    <p:sldId id="262" r:id="rId10"/>
    <p:sldId id="264" r:id="rId11"/>
    <p:sldId id="263" r:id="rId12"/>
    <p:sldId id="265" r:id="rId13"/>
    <p:sldId id="266" r:id="rId14"/>
    <p:sldId id="267" r:id="rId15"/>
    <p:sldId id="268" r:id="rId16"/>
    <p:sldId id="269" r:id="rId17"/>
    <p:sldId id="276" r:id="rId18"/>
    <p:sldId id="272" r:id="rId1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17" autoAdjust="0"/>
  </p:normalViewPr>
  <p:slideViewPr>
    <p:cSldViewPr>
      <p:cViewPr varScale="1">
        <p:scale>
          <a:sx n="70" d="100"/>
          <a:sy n="70" d="100"/>
        </p:scale>
        <p:origin x="-12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2106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9506ED-A06C-4332-B52E-71058A276290}" type="datetimeFigureOut">
              <a:rPr lang="zh-CN" altLang="en-US" smtClean="0"/>
              <a:pPr/>
              <a:t>2018/1/23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8093E-C273-4454-9BFA-A8C8A771E66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圆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2018/1/23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圆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圆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圆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2018/1/23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59632" y="3645024"/>
            <a:ext cx="6400800" cy="1752600"/>
          </a:xfrm>
        </p:spPr>
        <p:txBody>
          <a:bodyPr>
            <a:normAutofit/>
          </a:bodyPr>
          <a:lstStyle/>
          <a:p>
            <a:r>
              <a:rPr lang="zh-CN" altLang="zh-CN" sz="4400" b="1" dirty="0" smtClean="0">
                <a:solidFill>
                  <a:schemeClr val="tx1"/>
                </a:solidFill>
                <a:latin typeface="华文仿宋" pitchFamily="2" charset="-122"/>
                <a:ea typeface="华文仿宋" pitchFamily="2" charset="-122"/>
              </a:rPr>
              <a:t>流程及注意事项</a:t>
            </a:r>
            <a:endParaRPr lang="zh-CN" altLang="en-US" sz="4400" b="1" dirty="0">
              <a:solidFill>
                <a:schemeClr val="tx1"/>
              </a:solidFill>
              <a:latin typeface="华文仿宋" pitchFamily="2" charset="-122"/>
              <a:ea typeface="华文仿宋" pitchFamily="2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992888" cy="2016224"/>
          </a:xfrm>
        </p:spPr>
        <p:txBody>
          <a:bodyPr>
            <a:normAutofit/>
          </a:bodyPr>
          <a:lstStyle/>
          <a:p>
            <a:r>
              <a:rPr lang="zh-CN" altLang="zh-CN" b="1" dirty="0" smtClean="0">
                <a:solidFill>
                  <a:schemeClr val="tx2">
                    <a:lumMod val="50000"/>
                  </a:schemeClr>
                </a:solidFill>
              </a:rPr>
              <a:t>201</a:t>
            </a:r>
            <a:r>
              <a:rPr lang="en-US" altLang="zh-CN" b="1" dirty="0" smtClean="0">
                <a:solidFill>
                  <a:schemeClr val="tx2">
                    <a:lumMod val="50000"/>
                  </a:schemeClr>
                </a:solidFill>
              </a:rPr>
              <a:t>8</a:t>
            </a:r>
            <a:r>
              <a:rPr lang="zh-CN" altLang="zh-CN" b="1" dirty="0" smtClean="0">
                <a:solidFill>
                  <a:schemeClr val="tx2">
                    <a:lumMod val="50000"/>
                  </a:schemeClr>
                </a:solidFill>
              </a:rPr>
              <a:t>年</a:t>
            </a:r>
            <a:r>
              <a:rPr lang="zh-CN" altLang="en-US" b="1" dirty="0" smtClean="0">
                <a:solidFill>
                  <a:schemeClr val="tx2">
                    <a:lumMod val="50000"/>
                  </a:schemeClr>
                </a:solidFill>
              </a:rPr>
              <a:t>浙江省</a:t>
            </a:r>
            <a:r>
              <a:rPr lang="zh-CN" altLang="zh-CN" b="1" dirty="0" smtClean="0">
                <a:solidFill>
                  <a:schemeClr val="tx2">
                    <a:lumMod val="50000"/>
                  </a:schemeClr>
                </a:solidFill>
              </a:rPr>
              <a:t>高校毕业生职业发展与人才培养质量跟踪调查</a:t>
            </a:r>
            <a:endParaRPr lang="zh-CN" altLang="zh-CN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125696" cy="1143000"/>
          </a:xfrm>
        </p:spPr>
        <p:txBody>
          <a:bodyPr>
            <a:normAutofit/>
          </a:bodyPr>
          <a:lstStyle/>
          <a:p>
            <a:r>
              <a:rPr lang="zh-CN" altLang="zh-CN" b="1" dirty="0" smtClean="0">
                <a:solidFill>
                  <a:schemeClr val="bg1">
                    <a:lumMod val="65000"/>
                  </a:schemeClr>
                </a:solidFill>
              </a:rPr>
              <a:t>一、</a:t>
            </a:r>
            <a:r>
              <a:rPr lang="zh-TW" altLang="zh-CN" b="1" dirty="0" smtClean="0">
                <a:solidFill>
                  <a:schemeClr val="bg1">
                    <a:lumMod val="65000"/>
                  </a:schemeClr>
                </a:solidFill>
              </a:rPr>
              <a:t>201</a:t>
            </a:r>
            <a:r>
              <a:rPr lang="en-US" altLang="zh-TW" b="1" dirty="0" smtClean="0">
                <a:solidFill>
                  <a:schemeClr val="bg1">
                    <a:lumMod val="65000"/>
                  </a:schemeClr>
                </a:solidFill>
              </a:rPr>
              <a:t>7</a:t>
            </a:r>
            <a:r>
              <a:rPr lang="zh-CN" altLang="zh-CN" b="1" dirty="0" smtClean="0">
                <a:solidFill>
                  <a:schemeClr val="bg1">
                    <a:lumMod val="65000"/>
                  </a:schemeClr>
                </a:solidFill>
              </a:rPr>
              <a:t>届毕业生毕业一年后调查</a:t>
            </a:r>
            <a:endParaRPr lang="zh-CN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251520" y="1628800"/>
            <a:ext cx="8435280" cy="4752528"/>
          </a:xfrm>
        </p:spPr>
        <p:txBody>
          <a:bodyPr>
            <a:normAutofit lnSpcReduction="10000"/>
          </a:bodyPr>
          <a:lstStyle/>
          <a:p>
            <a:r>
              <a:rPr lang="zh-CN" altLang="zh-CN" sz="3800" b="1" dirty="0" smtClean="0">
                <a:solidFill>
                  <a:schemeClr val="bg1">
                    <a:lumMod val="65000"/>
                  </a:schemeClr>
                </a:solidFill>
              </a:rPr>
              <a:t>第四步：调查过程</a:t>
            </a:r>
          </a:p>
          <a:p>
            <a:r>
              <a:rPr lang="zh-TW" altLang="zh-CN" dirty="0" smtClean="0">
                <a:solidFill>
                  <a:schemeClr val="bg1">
                    <a:lumMod val="65000"/>
                  </a:schemeClr>
                </a:solidFill>
              </a:rPr>
              <a:t>4</a:t>
            </a:r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4.</a:t>
            </a:r>
            <a:r>
              <a:rPr lang="zh-CN" altLang="zh-CN" dirty="0" smtClean="0">
                <a:solidFill>
                  <a:schemeClr val="bg1">
                    <a:lumMod val="65000"/>
                  </a:schemeClr>
                </a:solidFill>
              </a:rPr>
              <a:t>更改过邮箱与手机的学生</a:t>
            </a:r>
            <a:r>
              <a:rPr lang="zh-TW" altLang="zh-CN" dirty="0" smtClean="0">
                <a:solidFill>
                  <a:schemeClr val="bg1">
                    <a:lumMod val="65000"/>
                  </a:schemeClr>
                </a:solidFill>
              </a:rPr>
              <a:t>,</a:t>
            </a:r>
            <a:r>
              <a:rPr lang="zh-CN" altLang="zh-CN" dirty="0" smtClean="0">
                <a:solidFill>
                  <a:schemeClr val="bg1">
                    <a:lumMod val="65000"/>
                  </a:schemeClr>
                </a:solidFill>
              </a:rPr>
              <a:t>可以</a:t>
            </a:r>
            <a:r>
              <a:rPr lang="zh-TW" altLang="zh-CN" dirty="0" smtClean="0">
                <a:solidFill>
                  <a:schemeClr val="bg1">
                    <a:lumMod val="65000"/>
                  </a:schemeClr>
                </a:solidFill>
              </a:rPr>
              <a:t>QQ</a:t>
            </a:r>
            <a:r>
              <a:rPr lang="zh-CN" altLang="zh-CN" dirty="0" smtClean="0">
                <a:solidFill>
                  <a:schemeClr val="bg1">
                    <a:lumMod val="65000"/>
                  </a:schemeClr>
                </a:solidFill>
              </a:rPr>
              <a:t>验证登录，只要提供</a:t>
            </a:r>
            <a:r>
              <a:rPr lang="zh-TW" altLang="zh-CN" dirty="0" smtClean="0">
                <a:solidFill>
                  <a:schemeClr val="bg1">
                    <a:lumMod val="65000"/>
                  </a:schemeClr>
                </a:solidFill>
              </a:rPr>
              <a:t>QQ</a:t>
            </a:r>
            <a:r>
              <a:rPr lang="zh-CN" altLang="zh-CN" dirty="0" smtClean="0">
                <a:solidFill>
                  <a:schemeClr val="bg1">
                    <a:lumMod val="65000"/>
                  </a:schemeClr>
                </a:solidFill>
              </a:rPr>
              <a:t>号，且与数据库匹配，系统可以自动发送验证码接到</a:t>
            </a:r>
            <a:r>
              <a:rPr lang="zh-TW" altLang="zh-CN" dirty="0" smtClean="0">
                <a:solidFill>
                  <a:schemeClr val="bg1">
                    <a:lumMod val="65000"/>
                  </a:schemeClr>
                </a:solidFill>
              </a:rPr>
              <a:t>QQ</a:t>
            </a:r>
            <a:r>
              <a:rPr lang="zh-CN" altLang="zh-CN" dirty="0" smtClean="0">
                <a:solidFill>
                  <a:schemeClr val="bg1">
                    <a:lumMod val="65000"/>
                  </a:schemeClr>
                </a:solidFill>
              </a:rPr>
              <a:t>邮箱，验证码有效时间</a:t>
            </a:r>
            <a:r>
              <a:rPr lang="zh-TW" altLang="zh-CN" dirty="0" smtClean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zh-CN" altLang="zh-CN" dirty="0" smtClean="0">
                <a:solidFill>
                  <a:schemeClr val="bg1">
                    <a:lumMod val="65000"/>
                  </a:schemeClr>
                </a:solidFill>
              </a:rPr>
              <a:t>小时；</a:t>
            </a:r>
          </a:p>
          <a:p>
            <a:r>
              <a:rPr lang="zh-TW" altLang="zh-CN" dirty="0" smtClean="0">
                <a:solidFill>
                  <a:schemeClr val="bg1">
                    <a:lumMod val="65000"/>
                  </a:schemeClr>
                </a:solidFill>
              </a:rPr>
              <a:t>5. </a:t>
            </a:r>
            <a:r>
              <a:rPr lang="zh-CN" altLang="zh-CN" dirty="0" smtClean="0">
                <a:solidFill>
                  <a:schemeClr val="bg1">
                    <a:lumMod val="65000"/>
                  </a:schemeClr>
                </a:solidFill>
              </a:rPr>
              <a:t>手机、邮箱、</a:t>
            </a:r>
            <a:r>
              <a:rPr lang="zh-TW" altLang="zh-CN" dirty="0" smtClean="0">
                <a:solidFill>
                  <a:schemeClr val="bg1">
                    <a:lumMod val="65000"/>
                  </a:schemeClr>
                </a:solidFill>
              </a:rPr>
              <a:t>QQ</a:t>
            </a:r>
            <a:r>
              <a:rPr lang="zh-CN" altLang="zh-CN" dirty="0" smtClean="0">
                <a:solidFill>
                  <a:schemeClr val="bg1">
                    <a:lumMod val="65000"/>
                  </a:schemeClr>
                </a:solidFill>
              </a:rPr>
              <a:t>均更改的学生需注册，并经过严格审查，原则上各校不应出现大量的上述学生。</a:t>
            </a:r>
          </a:p>
          <a:p>
            <a:r>
              <a:rPr lang="zh-TW" altLang="zh-CN" dirty="0" smtClean="0">
                <a:solidFill>
                  <a:schemeClr val="bg1">
                    <a:lumMod val="65000"/>
                  </a:schemeClr>
                </a:solidFill>
              </a:rPr>
              <a:t>6.</a:t>
            </a:r>
            <a:r>
              <a:rPr lang="zh-CN" altLang="zh-CN" dirty="0" smtClean="0">
                <a:solidFill>
                  <a:schemeClr val="bg1">
                    <a:lumMod val="65000"/>
                  </a:schemeClr>
                </a:solidFill>
              </a:rPr>
              <a:t>各校管理员可以看到答题学生的信息，请及时提醒学生。</a:t>
            </a:r>
          </a:p>
          <a:p>
            <a:r>
              <a:rPr lang="zh-TW" altLang="zh-CN" dirty="0" smtClean="0">
                <a:solidFill>
                  <a:schemeClr val="bg1">
                    <a:lumMod val="65000"/>
                  </a:schemeClr>
                </a:solidFill>
              </a:rPr>
              <a:t>7.</a:t>
            </a:r>
            <a:r>
              <a:rPr lang="zh-CN" altLang="zh-CN" dirty="0" smtClean="0">
                <a:solidFill>
                  <a:schemeClr val="bg1">
                    <a:lumMod val="65000"/>
                  </a:schemeClr>
                </a:solidFill>
              </a:rPr>
              <a:t>答题还可以通过手机微信作答，毕业生关注“</a:t>
            </a:r>
            <a:r>
              <a:rPr lang="zh-CN" altLang="zh-CN" b="1" dirty="0" smtClean="0">
                <a:solidFill>
                  <a:schemeClr val="bg1">
                    <a:lumMod val="65000"/>
                  </a:schemeClr>
                </a:solidFill>
              </a:rPr>
              <a:t>浙江省教育厅毕业生跟踪调查</a:t>
            </a:r>
            <a:r>
              <a:rPr lang="zh-CN" altLang="zh-CN" dirty="0" smtClean="0">
                <a:solidFill>
                  <a:schemeClr val="bg1">
                    <a:lumMod val="65000"/>
                  </a:schemeClr>
                </a:solidFill>
              </a:rPr>
              <a:t>”微信公众号，可以在答题时间段进行作答。</a:t>
            </a:r>
          </a:p>
          <a:p>
            <a:endParaRPr lang="zh-CN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053688" cy="1143000"/>
          </a:xfrm>
        </p:spPr>
        <p:txBody>
          <a:bodyPr>
            <a:normAutofit/>
          </a:bodyPr>
          <a:lstStyle/>
          <a:p>
            <a:r>
              <a:rPr lang="zh-CN" altLang="en-US" b="1" dirty="0" smtClean="0">
                <a:solidFill>
                  <a:srgbClr val="7030A0"/>
                </a:solidFill>
              </a:rPr>
              <a:t>二、</a:t>
            </a:r>
            <a:r>
              <a:rPr lang="en-US" altLang="zh-CN" b="1" dirty="0" smtClean="0">
                <a:solidFill>
                  <a:srgbClr val="7030A0"/>
                </a:solidFill>
              </a:rPr>
              <a:t>2015</a:t>
            </a:r>
            <a:r>
              <a:rPr lang="zh-CN" altLang="en-US" b="1" dirty="0" smtClean="0">
                <a:solidFill>
                  <a:srgbClr val="7030A0"/>
                </a:solidFill>
              </a:rPr>
              <a:t>届毕业生毕业三年后调查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179512" y="1484785"/>
            <a:ext cx="8568952" cy="4320479"/>
          </a:xfrm>
        </p:spPr>
        <p:txBody>
          <a:bodyPr>
            <a:normAutofit/>
          </a:bodyPr>
          <a:lstStyle/>
          <a:p>
            <a:r>
              <a:rPr lang="zh-CN" altLang="zh-CN" sz="2800" b="1" dirty="0" smtClean="0">
                <a:solidFill>
                  <a:schemeClr val="accent3">
                    <a:lumMod val="75000"/>
                  </a:schemeClr>
                </a:solidFill>
              </a:rPr>
              <a:t>第一步：各校动员学院收集核对</a:t>
            </a:r>
            <a:r>
              <a:rPr lang="zh-TW" altLang="zh-CN" sz="2800" b="1" dirty="0" smtClean="0">
                <a:solidFill>
                  <a:schemeClr val="accent3">
                    <a:lumMod val="75000"/>
                  </a:schemeClr>
                </a:solidFill>
              </a:rPr>
              <a:t>201</a:t>
            </a:r>
            <a:r>
              <a:rPr lang="en-US" altLang="zh-TW" sz="2800" b="1" dirty="0" smtClean="0">
                <a:solidFill>
                  <a:schemeClr val="accent3">
                    <a:lumMod val="75000"/>
                  </a:schemeClr>
                </a:solidFill>
              </a:rPr>
              <a:t>5</a:t>
            </a:r>
            <a:r>
              <a:rPr lang="zh-CN" altLang="zh-CN" sz="2800" b="1" dirty="0" smtClean="0">
                <a:solidFill>
                  <a:schemeClr val="accent3">
                    <a:lumMod val="75000"/>
                  </a:schemeClr>
                </a:solidFill>
              </a:rPr>
              <a:t>届毕业生最新信息</a:t>
            </a:r>
            <a:endParaRPr lang="en-US" altLang="zh-CN" sz="28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en-US" altLang="zh-CN" sz="2800" b="1" dirty="0" smtClean="0"/>
          </a:p>
          <a:p>
            <a:r>
              <a:rPr lang="zh-CN" altLang="en-US" sz="2800" dirty="0" smtClean="0">
                <a:solidFill>
                  <a:schemeClr val="accent5">
                    <a:lumMod val="75000"/>
                  </a:schemeClr>
                </a:solidFill>
              </a:rPr>
              <a:t>系统调查时会对</a:t>
            </a:r>
            <a:r>
              <a:rPr lang="en-US" altLang="zh-CN" sz="2800" dirty="0" smtClean="0">
                <a:solidFill>
                  <a:schemeClr val="accent5">
                    <a:lumMod val="75000"/>
                  </a:schemeClr>
                </a:solidFill>
              </a:rPr>
              <a:t>2015</a:t>
            </a:r>
            <a:r>
              <a:rPr lang="zh-CN" altLang="en-US" sz="2800" dirty="0" smtClean="0">
                <a:solidFill>
                  <a:schemeClr val="accent5">
                    <a:lumMod val="75000"/>
                  </a:schemeClr>
                </a:solidFill>
              </a:rPr>
              <a:t>届的新联系方式做审核，邮箱不能与既有内容重复，手机不能与</a:t>
            </a:r>
            <a:r>
              <a:rPr lang="en-US" altLang="zh-CN" sz="2800" dirty="0" smtClean="0">
                <a:solidFill>
                  <a:schemeClr val="accent2">
                    <a:lumMod val="75000"/>
                  </a:schemeClr>
                </a:solidFill>
              </a:rPr>
              <a:t>2014</a:t>
            </a:r>
            <a:r>
              <a:rPr lang="zh-CN" altLang="en-US" sz="2800" dirty="0" smtClean="0">
                <a:solidFill>
                  <a:schemeClr val="accent2">
                    <a:lumMod val="75000"/>
                  </a:schemeClr>
                </a:solidFill>
              </a:rPr>
              <a:t>、</a:t>
            </a:r>
            <a:r>
              <a:rPr lang="en-US" altLang="zh-CN" sz="2800" dirty="0" smtClean="0">
                <a:solidFill>
                  <a:schemeClr val="accent2">
                    <a:lumMod val="75000"/>
                  </a:schemeClr>
                </a:solidFill>
              </a:rPr>
              <a:t>2016</a:t>
            </a:r>
            <a:r>
              <a:rPr lang="zh-CN" altLang="en-US" sz="2800" dirty="0" smtClean="0">
                <a:solidFill>
                  <a:schemeClr val="accent5">
                    <a:lumMod val="75000"/>
                  </a:schemeClr>
                </a:solidFill>
              </a:rPr>
              <a:t>届毕业生的手机联系方式重复。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053688" cy="1143000"/>
          </a:xfrm>
        </p:spPr>
        <p:txBody>
          <a:bodyPr>
            <a:normAutofit/>
          </a:bodyPr>
          <a:lstStyle/>
          <a:p>
            <a:r>
              <a:rPr lang="zh-CN" altLang="en-US" b="1" dirty="0" smtClean="0">
                <a:solidFill>
                  <a:srgbClr val="7030A0"/>
                </a:solidFill>
              </a:rPr>
              <a:t>二、</a:t>
            </a:r>
            <a:r>
              <a:rPr lang="en-US" altLang="zh-CN" b="1" dirty="0" smtClean="0">
                <a:solidFill>
                  <a:srgbClr val="7030A0"/>
                </a:solidFill>
              </a:rPr>
              <a:t>2015</a:t>
            </a:r>
            <a:r>
              <a:rPr lang="zh-CN" altLang="en-US" b="1" dirty="0" smtClean="0">
                <a:solidFill>
                  <a:srgbClr val="7030A0"/>
                </a:solidFill>
              </a:rPr>
              <a:t>届毕业生毕业三年后调查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435280" cy="4641379"/>
          </a:xfrm>
        </p:spPr>
        <p:txBody>
          <a:bodyPr>
            <a:normAutofit/>
          </a:bodyPr>
          <a:lstStyle/>
          <a:p>
            <a:r>
              <a:rPr lang="zh-CN" altLang="zh-CN" sz="2800" b="1" dirty="0" smtClean="0">
                <a:solidFill>
                  <a:schemeClr val="accent2">
                    <a:lumMod val="75000"/>
                  </a:schemeClr>
                </a:solidFill>
              </a:rPr>
              <a:t>第二步：各校在系统平台进行修改</a:t>
            </a:r>
            <a:endParaRPr lang="zh-CN" altLang="zh-CN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altLang="zh-CN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altLang="zh-CN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altLang="zh-CN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altLang="zh-CN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altLang="zh-CN" sz="2800" dirty="0" smtClean="0">
              <a:solidFill>
                <a:srgbClr val="002060"/>
              </a:solidFill>
            </a:endParaRPr>
          </a:p>
          <a:p>
            <a:r>
              <a:rPr lang="zh-CN" altLang="en-US" sz="2800" dirty="0" smtClean="0">
                <a:solidFill>
                  <a:schemeClr val="accent5">
                    <a:lumMod val="75000"/>
                  </a:schemeClr>
                </a:solidFill>
              </a:rPr>
              <a:t>需要对数据库的原有</a:t>
            </a:r>
            <a:r>
              <a:rPr lang="en-US" altLang="zh-CN" sz="2800" dirty="0" smtClean="0">
                <a:solidFill>
                  <a:schemeClr val="accent5">
                    <a:lumMod val="75000"/>
                  </a:schemeClr>
                </a:solidFill>
              </a:rPr>
              <a:t>2015</a:t>
            </a:r>
            <a:r>
              <a:rPr lang="zh-CN" altLang="en-US" sz="2800" dirty="0" smtClean="0">
                <a:solidFill>
                  <a:schemeClr val="accent5">
                    <a:lumMod val="75000"/>
                  </a:schemeClr>
                </a:solidFill>
              </a:rPr>
              <a:t>届毕业生数据进行修改，</a:t>
            </a:r>
            <a:r>
              <a:rPr lang="en-US" altLang="zh-CN" sz="2800" dirty="0" smtClean="0">
                <a:solidFill>
                  <a:schemeClr val="accent5">
                    <a:lumMod val="75000"/>
                  </a:schemeClr>
                </a:solidFill>
              </a:rPr>
              <a:t>&lt;=200</a:t>
            </a:r>
            <a:r>
              <a:rPr lang="zh-CN" altLang="en-US" sz="2800" dirty="0" smtClean="0">
                <a:solidFill>
                  <a:schemeClr val="accent5">
                    <a:lumMod val="75000"/>
                  </a:schemeClr>
                </a:solidFill>
              </a:rPr>
              <a:t>个学校自行逐个修改，</a:t>
            </a:r>
            <a:r>
              <a:rPr lang="en-US" altLang="zh-CN" sz="2800" dirty="0" smtClean="0">
                <a:solidFill>
                  <a:schemeClr val="accent5">
                    <a:lumMod val="75000"/>
                  </a:schemeClr>
                </a:solidFill>
              </a:rPr>
              <a:t>&gt;200</a:t>
            </a:r>
            <a:r>
              <a:rPr lang="zh-CN" altLang="en-US" sz="2800" dirty="0" smtClean="0">
                <a:solidFill>
                  <a:schemeClr val="accent5">
                    <a:lumMod val="75000"/>
                  </a:schemeClr>
                </a:solidFill>
              </a:rPr>
              <a:t>个提供给评估院由后台修改。</a:t>
            </a:r>
            <a:endParaRPr lang="zh-CN" altLang="zh-CN" dirty="0" smtClean="0"/>
          </a:p>
          <a:p>
            <a:endParaRPr lang="zh-CN" alt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988840"/>
            <a:ext cx="6115050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33200" cy="1143000"/>
          </a:xfrm>
        </p:spPr>
        <p:txBody>
          <a:bodyPr>
            <a:normAutofit/>
          </a:bodyPr>
          <a:lstStyle/>
          <a:p>
            <a:r>
              <a:rPr lang="zh-CN" altLang="en-US" b="1" dirty="0" smtClean="0">
                <a:solidFill>
                  <a:srgbClr val="7030A0"/>
                </a:solidFill>
              </a:rPr>
              <a:t>二、</a:t>
            </a:r>
            <a:r>
              <a:rPr lang="en-US" altLang="zh-CN" b="1" dirty="0" smtClean="0">
                <a:solidFill>
                  <a:srgbClr val="7030A0"/>
                </a:solidFill>
              </a:rPr>
              <a:t>2015</a:t>
            </a:r>
            <a:r>
              <a:rPr lang="zh-CN" altLang="en-US" b="1" dirty="0" smtClean="0">
                <a:solidFill>
                  <a:srgbClr val="7030A0"/>
                </a:solidFill>
              </a:rPr>
              <a:t>届毕业生毕业三年后调查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251520" y="1484785"/>
            <a:ext cx="8435280" cy="2952328"/>
          </a:xfrm>
        </p:spPr>
        <p:txBody>
          <a:bodyPr>
            <a:normAutofit/>
          </a:bodyPr>
          <a:lstStyle/>
          <a:p>
            <a:r>
              <a:rPr lang="zh-CN" altLang="zh-CN" sz="2800" b="1" dirty="0" smtClean="0">
                <a:solidFill>
                  <a:schemeClr val="accent2">
                    <a:lumMod val="75000"/>
                  </a:schemeClr>
                </a:solidFill>
              </a:rPr>
              <a:t>第三步：调查过程</a:t>
            </a:r>
            <a:endParaRPr lang="en-US" altLang="zh-CN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altLang="zh-CN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zh-CN" altLang="en-US" sz="2800" dirty="0" smtClean="0">
                <a:solidFill>
                  <a:schemeClr val="accent2">
                    <a:lumMod val="75000"/>
                  </a:schemeClr>
                </a:solidFill>
              </a:rPr>
              <a:t>时间：</a:t>
            </a:r>
            <a:r>
              <a:rPr lang="en-US" altLang="zh-CN" sz="2800" dirty="0" smtClean="0">
                <a:solidFill>
                  <a:schemeClr val="accent2">
                    <a:lumMod val="75000"/>
                  </a:schemeClr>
                </a:solidFill>
              </a:rPr>
              <a:t>2018</a:t>
            </a:r>
            <a:r>
              <a:rPr lang="zh-CN" altLang="en-US" sz="2800" dirty="0" smtClean="0">
                <a:solidFill>
                  <a:schemeClr val="accent2">
                    <a:lumMod val="75000"/>
                  </a:schemeClr>
                </a:solidFill>
              </a:rPr>
              <a:t>年</a:t>
            </a:r>
            <a:r>
              <a:rPr lang="en-US" altLang="zh-CN" sz="2800" dirty="0" smtClean="0">
                <a:solidFill>
                  <a:schemeClr val="accent2">
                    <a:lumMod val="75000"/>
                  </a:schemeClr>
                </a:solidFill>
              </a:rPr>
              <a:t>5</a:t>
            </a:r>
            <a:r>
              <a:rPr lang="zh-CN" altLang="en-US" sz="2800" dirty="0" smtClean="0">
                <a:solidFill>
                  <a:schemeClr val="accent2">
                    <a:lumMod val="75000"/>
                  </a:schemeClr>
                </a:solidFill>
              </a:rPr>
              <a:t>月</a:t>
            </a:r>
            <a:r>
              <a:rPr lang="en-US" altLang="zh-CN" sz="2800" dirty="0" smtClean="0">
                <a:solidFill>
                  <a:schemeClr val="accent2">
                    <a:lumMod val="75000"/>
                  </a:schemeClr>
                </a:solidFill>
              </a:rPr>
              <a:t>8</a:t>
            </a:r>
            <a:r>
              <a:rPr lang="zh-CN" altLang="en-US" sz="2800" dirty="0" smtClean="0">
                <a:solidFill>
                  <a:schemeClr val="accent2">
                    <a:lumMod val="75000"/>
                  </a:schemeClr>
                </a:solidFill>
              </a:rPr>
              <a:t>日</a:t>
            </a:r>
            <a:r>
              <a:rPr lang="en-US" altLang="zh-CN" sz="2800" dirty="0" smtClean="0">
                <a:solidFill>
                  <a:schemeClr val="accent2">
                    <a:lumMod val="75000"/>
                  </a:schemeClr>
                </a:solidFill>
              </a:rPr>
              <a:t>——7</a:t>
            </a:r>
            <a:r>
              <a:rPr lang="zh-CN" altLang="en-US" sz="2800" dirty="0" smtClean="0">
                <a:solidFill>
                  <a:schemeClr val="accent2">
                    <a:lumMod val="75000"/>
                  </a:schemeClr>
                </a:solidFill>
              </a:rPr>
              <a:t>月</a:t>
            </a:r>
            <a:r>
              <a:rPr lang="en-US" altLang="zh-CN" sz="2800" dirty="0" smtClean="0">
                <a:solidFill>
                  <a:schemeClr val="accent2">
                    <a:lumMod val="75000"/>
                  </a:schemeClr>
                </a:solidFill>
              </a:rPr>
              <a:t>8</a:t>
            </a:r>
            <a:r>
              <a:rPr lang="zh-CN" altLang="en-US" sz="2800" dirty="0" smtClean="0">
                <a:solidFill>
                  <a:schemeClr val="accent2">
                    <a:lumMod val="75000"/>
                  </a:schemeClr>
                </a:solidFill>
              </a:rPr>
              <a:t>日，与</a:t>
            </a:r>
            <a:r>
              <a:rPr lang="en-US" altLang="zh-CN" sz="2800" dirty="0" smtClean="0">
                <a:solidFill>
                  <a:schemeClr val="accent2">
                    <a:lumMod val="75000"/>
                  </a:schemeClr>
                </a:solidFill>
              </a:rPr>
              <a:t>2017</a:t>
            </a:r>
            <a:r>
              <a:rPr lang="zh-CN" altLang="en-US" sz="2800" dirty="0" smtClean="0">
                <a:solidFill>
                  <a:schemeClr val="accent2">
                    <a:lumMod val="75000"/>
                  </a:schemeClr>
                </a:solidFill>
              </a:rPr>
              <a:t>届错开半个月</a:t>
            </a:r>
          </a:p>
          <a:p>
            <a:endParaRPr lang="zh-CN" altLang="zh-CN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zh-CN" alt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01152" cy="1143000"/>
          </a:xfrm>
        </p:spPr>
        <p:txBody>
          <a:bodyPr>
            <a:normAutofit/>
          </a:bodyPr>
          <a:lstStyle/>
          <a:p>
            <a:r>
              <a:rPr lang="zh-CN" altLang="en-US" b="1" dirty="0" smtClean="0">
                <a:solidFill>
                  <a:schemeClr val="bg1">
                    <a:lumMod val="65000"/>
                  </a:schemeClr>
                </a:solidFill>
              </a:rPr>
              <a:t>三、用人单位调查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251520" y="1484785"/>
            <a:ext cx="8435280" cy="2952328"/>
          </a:xfrm>
        </p:spPr>
        <p:txBody>
          <a:bodyPr>
            <a:normAutofit/>
          </a:bodyPr>
          <a:lstStyle/>
          <a:p>
            <a:r>
              <a:rPr lang="zh-CN" altLang="zh-CN" sz="2800" b="1" dirty="0" smtClean="0">
                <a:solidFill>
                  <a:schemeClr val="bg1">
                    <a:lumMod val="65000"/>
                  </a:schemeClr>
                </a:solidFill>
              </a:rPr>
              <a:t>第一步：每校在原有基础上新增</a:t>
            </a:r>
            <a:r>
              <a:rPr lang="zh-TW" altLang="zh-CN" sz="2800" b="1" dirty="0" smtClean="0">
                <a:solidFill>
                  <a:schemeClr val="bg1">
                    <a:lumMod val="65000"/>
                  </a:schemeClr>
                </a:solidFill>
              </a:rPr>
              <a:t>100</a:t>
            </a:r>
            <a:r>
              <a:rPr lang="zh-CN" altLang="zh-CN" sz="2800" b="1" dirty="0" smtClean="0">
                <a:solidFill>
                  <a:schemeClr val="bg1">
                    <a:lumMod val="65000"/>
                  </a:schemeClr>
                </a:solidFill>
              </a:rPr>
              <a:t>家用人单位</a:t>
            </a:r>
            <a:endParaRPr lang="zh-CN" altLang="zh-CN" sz="2800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altLang="zh-CN" sz="28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zh-TW" altLang="zh-CN" sz="2800" dirty="0" smtClean="0">
                <a:solidFill>
                  <a:schemeClr val="bg1">
                    <a:lumMod val="65000"/>
                  </a:schemeClr>
                </a:solidFill>
              </a:rPr>
              <a:t>1.</a:t>
            </a:r>
            <a:r>
              <a:rPr lang="zh-CN" altLang="zh-CN" sz="2800" dirty="0" smtClean="0">
                <a:solidFill>
                  <a:schemeClr val="bg1">
                    <a:lumMod val="65000"/>
                  </a:schemeClr>
                </a:solidFill>
              </a:rPr>
              <a:t>时间</a:t>
            </a:r>
            <a:r>
              <a:rPr lang="zh-TW" altLang="zh-CN" sz="2800" dirty="0" smtClean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zh-CN" altLang="zh-CN" sz="2800" dirty="0" smtClean="0">
                <a:solidFill>
                  <a:schemeClr val="bg1">
                    <a:lumMod val="65000"/>
                  </a:schemeClr>
                </a:solidFill>
              </a:rPr>
              <a:t>月</a:t>
            </a:r>
            <a:r>
              <a:rPr lang="zh-TW" altLang="zh-CN" sz="2800" dirty="0" smtClean="0">
                <a:solidFill>
                  <a:schemeClr val="bg1">
                    <a:lumMod val="65000"/>
                  </a:schemeClr>
                </a:solidFill>
              </a:rPr>
              <a:t>10</a:t>
            </a:r>
            <a:r>
              <a:rPr lang="zh-CN" altLang="zh-CN" sz="2800" dirty="0" smtClean="0">
                <a:solidFill>
                  <a:schemeClr val="bg1">
                    <a:lumMod val="65000"/>
                  </a:schemeClr>
                </a:solidFill>
              </a:rPr>
              <a:t>日至</a:t>
            </a:r>
            <a:r>
              <a:rPr lang="zh-TW" altLang="zh-CN" sz="2800" dirty="0" smtClean="0">
                <a:solidFill>
                  <a:schemeClr val="bg1">
                    <a:lumMod val="65000"/>
                  </a:schemeClr>
                </a:solidFill>
              </a:rPr>
              <a:t>3</a:t>
            </a:r>
            <a:r>
              <a:rPr lang="zh-CN" altLang="zh-CN" sz="2800" dirty="0" smtClean="0">
                <a:solidFill>
                  <a:schemeClr val="bg1">
                    <a:lumMod val="65000"/>
                  </a:schemeClr>
                </a:solidFill>
              </a:rPr>
              <a:t>月</a:t>
            </a:r>
            <a:r>
              <a:rPr lang="zh-TW" altLang="zh-CN" sz="2800" dirty="0" smtClean="0">
                <a:solidFill>
                  <a:schemeClr val="bg1">
                    <a:lumMod val="65000"/>
                  </a:schemeClr>
                </a:solidFill>
              </a:rPr>
              <a:t>10</a:t>
            </a:r>
            <a:r>
              <a:rPr lang="zh-CN" altLang="zh-CN" sz="2800" dirty="0" smtClean="0">
                <a:solidFill>
                  <a:schemeClr val="bg1">
                    <a:lumMod val="65000"/>
                  </a:schemeClr>
                </a:solidFill>
              </a:rPr>
              <a:t>日</a:t>
            </a:r>
          </a:p>
          <a:p>
            <a:r>
              <a:rPr lang="zh-TW" altLang="zh-CN" sz="2800" dirty="0" smtClean="0">
                <a:solidFill>
                  <a:schemeClr val="bg1">
                    <a:lumMod val="65000"/>
                  </a:schemeClr>
                </a:solidFill>
              </a:rPr>
              <a:t>2.</a:t>
            </a:r>
            <a:r>
              <a:rPr lang="zh-CN" altLang="zh-CN" sz="2800" dirty="0" smtClean="0">
                <a:solidFill>
                  <a:schemeClr val="bg1">
                    <a:lumMod val="65000"/>
                  </a:schemeClr>
                </a:solidFill>
              </a:rPr>
              <a:t>在数据平台上直接导入（注意格式问题）</a:t>
            </a:r>
            <a:endParaRPr lang="en-US" altLang="zh-CN" sz="28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altLang="zh-CN" sz="2800" dirty="0" smtClean="0">
                <a:solidFill>
                  <a:schemeClr val="bg1">
                    <a:lumMod val="65000"/>
                  </a:schemeClr>
                </a:solidFill>
              </a:rPr>
              <a:t>3.</a:t>
            </a:r>
            <a:r>
              <a:rPr lang="zh-CN" altLang="en-US" sz="2800" dirty="0" smtClean="0">
                <a:solidFill>
                  <a:schemeClr val="bg1">
                    <a:lumMod val="65000"/>
                  </a:schemeClr>
                </a:solidFill>
              </a:rPr>
              <a:t>个别学校有难度可单独提出</a:t>
            </a:r>
            <a:endParaRPr lang="zh-CN" altLang="zh-CN" sz="2800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zh-CN" altLang="en-US" sz="2800" dirty="0" smtClean="0">
              <a:solidFill>
                <a:srgbClr val="002060"/>
              </a:solidFill>
            </a:endParaRPr>
          </a:p>
          <a:p>
            <a:endParaRPr lang="zh-CN" altLang="zh-CN" dirty="0" smtClean="0"/>
          </a:p>
          <a:p>
            <a:endParaRPr lang="zh-CN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4293096"/>
            <a:ext cx="7308381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01152" cy="1143000"/>
          </a:xfrm>
        </p:spPr>
        <p:txBody>
          <a:bodyPr>
            <a:normAutofit/>
          </a:bodyPr>
          <a:lstStyle/>
          <a:p>
            <a:r>
              <a:rPr lang="zh-CN" altLang="en-US" b="1" dirty="0" smtClean="0">
                <a:solidFill>
                  <a:schemeClr val="bg1">
                    <a:lumMod val="65000"/>
                  </a:schemeClr>
                </a:solidFill>
              </a:rPr>
              <a:t>三、用人单位调查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251520" y="1484785"/>
            <a:ext cx="8435280" cy="2952328"/>
          </a:xfrm>
        </p:spPr>
        <p:txBody>
          <a:bodyPr>
            <a:normAutofit/>
          </a:bodyPr>
          <a:lstStyle/>
          <a:p>
            <a:r>
              <a:rPr lang="zh-CN" altLang="zh-CN" sz="2800" dirty="0" smtClean="0">
                <a:solidFill>
                  <a:schemeClr val="bg1">
                    <a:lumMod val="65000"/>
                  </a:schemeClr>
                </a:solidFill>
              </a:rPr>
              <a:t>第二步：原有用人单位联系人信息变化</a:t>
            </a:r>
            <a:endParaRPr lang="en-US" altLang="zh-CN" sz="2800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altLang="zh-TW" sz="28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zh-CN" altLang="en-US" sz="2800" dirty="0" smtClean="0">
                <a:solidFill>
                  <a:schemeClr val="bg1">
                    <a:lumMod val="65000"/>
                  </a:schemeClr>
                </a:solidFill>
              </a:rPr>
              <a:t>各校可自行在后台进行操作。原则上不应该有人员重复。</a:t>
            </a:r>
          </a:p>
          <a:p>
            <a:endParaRPr lang="zh-CN" altLang="en-US" sz="2800" dirty="0" smtClean="0">
              <a:solidFill>
                <a:srgbClr val="002060"/>
              </a:solidFill>
            </a:endParaRPr>
          </a:p>
          <a:p>
            <a:endParaRPr lang="zh-CN" altLang="zh-CN" dirty="0" smtClean="0"/>
          </a:p>
          <a:p>
            <a:endParaRPr lang="zh-CN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3645024"/>
            <a:ext cx="7237413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01152" cy="1143000"/>
          </a:xfrm>
        </p:spPr>
        <p:txBody>
          <a:bodyPr>
            <a:normAutofit/>
          </a:bodyPr>
          <a:lstStyle/>
          <a:p>
            <a:r>
              <a:rPr lang="zh-CN" altLang="en-US" b="1" dirty="0" smtClean="0">
                <a:solidFill>
                  <a:schemeClr val="bg1">
                    <a:lumMod val="65000"/>
                  </a:schemeClr>
                </a:solidFill>
              </a:rPr>
              <a:t>四、着重强调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435280" cy="360039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 smtClean="0">
                <a:solidFill>
                  <a:schemeClr val="bg1">
                    <a:lumMod val="65000"/>
                  </a:schemeClr>
                </a:solidFill>
              </a:rPr>
              <a:t>1.</a:t>
            </a:r>
            <a:r>
              <a:rPr lang="zh-CN" altLang="en-US" sz="2800" b="1" dirty="0" smtClean="0">
                <a:solidFill>
                  <a:schemeClr val="bg1">
                    <a:lumMod val="65000"/>
                  </a:schemeClr>
                </a:solidFill>
              </a:rPr>
              <a:t>专业代码必须和系统的代码表进行匹配。本科以新代码为准，专科的专业代码请核对，如有误差请及时反馈。</a:t>
            </a:r>
          </a:p>
          <a:p>
            <a:pPr>
              <a:lnSpc>
                <a:spcPct val="150000"/>
              </a:lnSpc>
            </a:pPr>
            <a:r>
              <a:rPr lang="en-US" altLang="zh-CN" sz="2800" b="1" dirty="0" smtClean="0">
                <a:solidFill>
                  <a:schemeClr val="bg1">
                    <a:lumMod val="65000"/>
                  </a:schemeClr>
                </a:solidFill>
              </a:rPr>
              <a:t>2.</a:t>
            </a:r>
            <a:r>
              <a:rPr lang="zh-CN" altLang="en-US" sz="2800" b="1" dirty="0" smtClean="0">
                <a:solidFill>
                  <a:schemeClr val="bg1">
                    <a:lumMod val="65000"/>
                  </a:schemeClr>
                </a:solidFill>
              </a:rPr>
              <a:t>学科代码也以系统的代码表为准，专业硕士代码以所属一级学科为准。</a:t>
            </a:r>
            <a:endParaRPr lang="en-US" altLang="zh-TW" sz="2800" b="1" dirty="0" smtClean="0">
              <a:solidFill>
                <a:schemeClr val="bg1">
                  <a:lumMod val="6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 smtClean="0">
                <a:solidFill>
                  <a:schemeClr val="bg1">
                    <a:lumMod val="65000"/>
                  </a:schemeClr>
                </a:solidFill>
              </a:rPr>
              <a:t>3.</a:t>
            </a:r>
            <a:r>
              <a:rPr lang="zh-CN" altLang="en-US" sz="2800" b="1" dirty="0" smtClean="0">
                <a:solidFill>
                  <a:schemeClr val="bg1">
                    <a:lumMod val="65000"/>
                  </a:schemeClr>
                </a:solidFill>
              </a:rPr>
              <a:t>本次调研以学生身份证号、</a:t>
            </a:r>
            <a:r>
              <a:rPr lang="en-US" altLang="zh-CN" sz="2800" b="1" dirty="0" smtClean="0">
                <a:solidFill>
                  <a:schemeClr val="bg1">
                    <a:lumMod val="65000"/>
                  </a:schemeClr>
                </a:solidFill>
              </a:rPr>
              <a:t>QQ</a:t>
            </a:r>
            <a:r>
              <a:rPr lang="zh-CN" altLang="en-US" sz="2800" b="1" dirty="0" smtClean="0">
                <a:solidFill>
                  <a:schemeClr val="bg1">
                    <a:lumMod val="65000"/>
                  </a:schemeClr>
                </a:solidFill>
              </a:rPr>
              <a:t>、邮箱、手机号四项为唯一数据，会在进入系统时进行全库检索。</a:t>
            </a:r>
            <a:endParaRPr lang="en-US" altLang="zh-CN" sz="2800" b="1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zh-CN" altLang="en-US" sz="2800" dirty="0" smtClean="0">
              <a:solidFill>
                <a:srgbClr val="002060"/>
              </a:solidFill>
            </a:endParaRPr>
          </a:p>
          <a:p>
            <a:endParaRPr lang="zh-CN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01152" cy="1143000"/>
          </a:xfrm>
        </p:spPr>
        <p:txBody>
          <a:bodyPr>
            <a:normAutofit/>
          </a:bodyPr>
          <a:lstStyle/>
          <a:p>
            <a:r>
              <a:rPr lang="zh-CN" altLang="en-US" b="1" dirty="0" smtClean="0">
                <a:solidFill>
                  <a:schemeClr val="bg1">
                    <a:lumMod val="65000"/>
                  </a:schemeClr>
                </a:solidFill>
              </a:rPr>
              <a:t>四、着重强调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251520" y="1772816"/>
            <a:ext cx="8435280" cy="331236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 smtClean="0">
                <a:solidFill>
                  <a:schemeClr val="bg1">
                    <a:lumMod val="65000"/>
                  </a:schemeClr>
                </a:solidFill>
              </a:rPr>
              <a:t>4. QQ</a:t>
            </a:r>
            <a:r>
              <a:rPr lang="zh-CN" altLang="en-US" sz="2800" b="1" dirty="0" smtClean="0">
                <a:solidFill>
                  <a:schemeClr val="bg1">
                    <a:lumMod val="65000"/>
                  </a:schemeClr>
                </a:solidFill>
              </a:rPr>
              <a:t>、邮箱、手机号三项有一处未变，即可答题。</a:t>
            </a:r>
            <a:endParaRPr lang="en-US" altLang="zh-CN" sz="2800" b="1" dirty="0" smtClean="0">
              <a:solidFill>
                <a:schemeClr val="bg1">
                  <a:lumMod val="6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 smtClean="0">
                <a:solidFill>
                  <a:schemeClr val="bg1">
                    <a:lumMod val="65000"/>
                  </a:schemeClr>
                </a:solidFill>
              </a:rPr>
              <a:t>5. </a:t>
            </a:r>
            <a:r>
              <a:rPr lang="zh-CN" altLang="en-US" sz="2800" b="1" dirty="0" smtClean="0">
                <a:solidFill>
                  <a:schemeClr val="bg1">
                    <a:lumMod val="65000"/>
                  </a:schemeClr>
                </a:solidFill>
              </a:rPr>
              <a:t>各学校不应对毕业生故意引导，提高指标，一经发现将通报批评</a:t>
            </a:r>
          </a:p>
          <a:p>
            <a:endParaRPr lang="zh-CN" altLang="en-US" sz="2800" dirty="0" smtClean="0">
              <a:solidFill>
                <a:srgbClr val="002060"/>
              </a:solidFill>
            </a:endParaRPr>
          </a:p>
          <a:p>
            <a:endParaRPr lang="zh-CN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251520" y="1484785"/>
            <a:ext cx="8435280" cy="2952328"/>
          </a:xfrm>
        </p:spPr>
        <p:txBody>
          <a:bodyPr>
            <a:normAutofit/>
          </a:bodyPr>
          <a:lstStyle/>
          <a:p>
            <a:endParaRPr lang="en-US" altLang="zh-CN" sz="6000" dirty="0" smtClean="0">
              <a:solidFill>
                <a:srgbClr val="C00000"/>
              </a:solidFill>
            </a:endParaRPr>
          </a:p>
          <a:p>
            <a:r>
              <a:rPr lang="en-US" altLang="zh-CN" sz="6000" dirty="0" smtClean="0">
                <a:solidFill>
                  <a:schemeClr val="accent2">
                    <a:lumMod val="75000"/>
                  </a:schemeClr>
                </a:solidFill>
              </a:rPr>
              <a:t>           </a:t>
            </a:r>
            <a:r>
              <a:rPr lang="zh-CN" altLang="en-US" sz="6000" dirty="0" smtClean="0">
                <a:solidFill>
                  <a:schemeClr val="accent2">
                    <a:lumMod val="75000"/>
                  </a:schemeClr>
                </a:solidFill>
              </a:rPr>
              <a:t>感谢支持！</a:t>
            </a:r>
          </a:p>
          <a:p>
            <a:endParaRPr lang="zh-CN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147248" cy="1512168"/>
          </a:xfrm>
        </p:spPr>
        <p:txBody>
          <a:bodyPr>
            <a:normAutofit/>
          </a:bodyPr>
          <a:lstStyle/>
          <a:p>
            <a:r>
              <a:rPr lang="zh-TW" altLang="zh-CN" b="1" dirty="0" smtClean="0">
                <a:solidFill>
                  <a:schemeClr val="accent1">
                    <a:lumMod val="75000"/>
                  </a:schemeClr>
                </a:solidFill>
              </a:rPr>
              <a:t>201</a:t>
            </a:r>
            <a:r>
              <a:rPr lang="en-US" altLang="zh-CN" b="1" dirty="0" smtClean="0">
                <a:solidFill>
                  <a:schemeClr val="accent1">
                    <a:lumMod val="75000"/>
                  </a:schemeClr>
                </a:solidFill>
              </a:rPr>
              <a:t>8</a:t>
            </a:r>
            <a:r>
              <a:rPr lang="zh-CN" altLang="en-US" b="1" dirty="0" smtClean="0">
                <a:solidFill>
                  <a:schemeClr val="accent1">
                    <a:lumMod val="75000"/>
                  </a:schemeClr>
                </a:solidFill>
              </a:rPr>
              <a:t>浙江省</a:t>
            </a:r>
            <a:r>
              <a:rPr lang="zh-CN" altLang="zh-CN" b="1" dirty="0" smtClean="0">
                <a:solidFill>
                  <a:schemeClr val="accent1">
                    <a:lumMod val="75000"/>
                  </a:schemeClr>
                </a:solidFill>
              </a:rPr>
              <a:t>高校毕业生职业发展与人才培养质量跟踪调查</a:t>
            </a:r>
            <a:r>
              <a:rPr lang="zh-CN" altLang="en-US" b="1" dirty="0" smtClean="0">
                <a:solidFill>
                  <a:schemeClr val="accent1">
                    <a:lumMod val="75000"/>
                  </a:schemeClr>
                </a:solidFill>
              </a:rPr>
              <a:t>的内容</a:t>
            </a:r>
            <a:endParaRPr lang="zh-CN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"/>
          </p:nvPr>
        </p:nvSpPr>
        <p:spPr>
          <a:xfrm>
            <a:off x="251520" y="3068960"/>
            <a:ext cx="8784976" cy="3057203"/>
          </a:xfrm>
        </p:spPr>
        <p:txBody>
          <a:bodyPr>
            <a:normAutofit/>
          </a:bodyPr>
          <a:lstStyle/>
          <a:p>
            <a:r>
              <a:rPr lang="zh-CN" altLang="zh-CN" sz="3000" b="1" dirty="0" smtClean="0">
                <a:solidFill>
                  <a:schemeClr val="bg1">
                    <a:lumMod val="65000"/>
                  </a:schemeClr>
                </a:solidFill>
              </a:rPr>
              <a:t>一、</a:t>
            </a:r>
            <a:r>
              <a:rPr lang="zh-TW" altLang="zh-CN" sz="3000" b="1" dirty="0" smtClean="0">
                <a:solidFill>
                  <a:schemeClr val="bg1">
                    <a:lumMod val="65000"/>
                  </a:schemeClr>
                </a:solidFill>
              </a:rPr>
              <a:t>201</a:t>
            </a:r>
            <a:r>
              <a:rPr lang="en-US" altLang="zh-TW" sz="3000" b="1" dirty="0" smtClean="0">
                <a:solidFill>
                  <a:schemeClr val="bg1">
                    <a:lumMod val="65000"/>
                  </a:schemeClr>
                </a:solidFill>
              </a:rPr>
              <a:t>7</a:t>
            </a:r>
            <a:r>
              <a:rPr lang="zh-CN" altLang="zh-CN" sz="3000" b="1" dirty="0" smtClean="0">
                <a:solidFill>
                  <a:schemeClr val="bg1">
                    <a:lumMod val="65000"/>
                  </a:schemeClr>
                </a:solidFill>
              </a:rPr>
              <a:t>届毕业生</a:t>
            </a:r>
            <a:r>
              <a:rPr lang="zh-CN" altLang="en-US" sz="3000" b="1" dirty="0" smtClean="0">
                <a:solidFill>
                  <a:schemeClr val="bg1">
                    <a:lumMod val="65000"/>
                  </a:schemeClr>
                </a:solidFill>
              </a:rPr>
              <a:t>（含研究生）</a:t>
            </a:r>
            <a:r>
              <a:rPr lang="zh-CN" altLang="zh-CN" sz="3000" b="1" dirty="0" smtClean="0">
                <a:solidFill>
                  <a:schemeClr val="bg1">
                    <a:lumMod val="65000"/>
                  </a:schemeClr>
                </a:solidFill>
              </a:rPr>
              <a:t>毕业一年后调查</a:t>
            </a:r>
            <a:endParaRPr lang="en-US" altLang="zh-CN" sz="3000" b="1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altLang="zh-CN" sz="3000" b="1" dirty="0" smtClean="0">
              <a:solidFill>
                <a:schemeClr val="accent1"/>
              </a:solidFill>
            </a:endParaRPr>
          </a:p>
          <a:p>
            <a:r>
              <a:rPr lang="zh-CN" altLang="en-US" sz="3000" b="1" u="sng" dirty="0" smtClean="0">
                <a:solidFill>
                  <a:schemeClr val="accent1">
                    <a:lumMod val="75000"/>
                  </a:schemeClr>
                </a:solidFill>
              </a:rPr>
              <a:t>二、</a:t>
            </a:r>
            <a:r>
              <a:rPr lang="en-US" altLang="zh-CN" sz="3000" b="1" u="sng" dirty="0" smtClean="0">
                <a:solidFill>
                  <a:schemeClr val="accent1">
                    <a:lumMod val="75000"/>
                  </a:schemeClr>
                </a:solidFill>
              </a:rPr>
              <a:t>2015</a:t>
            </a:r>
            <a:r>
              <a:rPr lang="zh-CN" altLang="en-US" sz="3000" b="1" u="sng" dirty="0" smtClean="0">
                <a:solidFill>
                  <a:schemeClr val="accent1">
                    <a:lumMod val="75000"/>
                  </a:schemeClr>
                </a:solidFill>
              </a:rPr>
              <a:t>届毕业生毕业三年后调查</a:t>
            </a:r>
            <a:endParaRPr lang="en-US" altLang="zh-CN" sz="3000" b="1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altLang="zh-CN" sz="3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zh-CN" altLang="en-US" sz="3000" b="1" dirty="0" smtClean="0">
                <a:solidFill>
                  <a:schemeClr val="bg1">
                    <a:lumMod val="65000"/>
                  </a:schemeClr>
                </a:solidFill>
              </a:rPr>
              <a:t>三、用人单位调查（主要针对</a:t>
            </a:r>
            <a:r>
              <a:rPr lang="en-US" altLang="zh-CN" sz="3000" b="1" dirty="0" smtClean="0">
                <a:solidFill>
                  <a:schemeClr val="bg1">
                    <a:lumMod val="65000"/>
                  </a:schemeClr>
                </a:solidFill>
              </a:rPr>
              <a:t>2017</a:t>
            </a:r>
            <a:r>
              <a:rPr lang="zh-CN" altLang="en-US" sz="3000" b="1" dirty="0" smtClean="0">
                <a:solidFill>
                  <a:schemeClr val="bg1">
                    <a:lumMod val="65000"/>
                  </a:schemeClr>
                </a:solidFill>
              </a:rPr>
              <a:t>届）</a:t>
            </a:r>
            <a:endParaRPr lang="zh-CN" altLang="en-US" sz="3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147248" cy="782960"/>
          </a:xfrm>
        </p:spPr>
        <p:txBody>
          <a:bodyPr>
            <a:normAutofit/>
          </a:bodyPr>
          <a:lstStyle/>
          <a:p>
            <a:r>
              <a:rPr lang="zh-CN" altLang="zh-CN" b="1" dirty="0" smtClean="0">
                <a:solidFill>
                  <a:schemeClr val="bg1">
                    <a:lumMod val="65000"/>
                  </a:schemeClr>
                </a:solidFill>
              </a:rPr>
              <a:t>一、</a:t>
            </a:r>
            <a:r>
              <a:rPr lang="zh-TW" altLang="zh-CN" b="1" dirty="0" smtClean="0">
                <a:solidFill>
                  <a:schemeClr val="bg1">
                    <a:lumMod val="65000"/>
                  </a:schemeClr>
                </a:solidFill>
              </a:rPr>
              <a:t>201</a:t>
            </a:r>
            <a:r>
              <a:rPr lang="en-US" altLang="zh-TW" b="1" dirty="0" smtClean="0">
                <a:solidFill>
                  <a:schemeClr val="bg1">
                    <a:lumMod val="65000"/>
                  </a:schemeClr>
                </a:solidFill>
              </a:rPr>
              <a:t>7</a:t>
            </a:r>
            <a:r>
              <a:rPr lang="zh-CN" altLang="zh-CN" b="1" dirty="0" smtClean="0">
                <a:solidFill>
                  <a:schemeClr val="bg1">
                    <a:lumMod val="65000"/>
                  </a:schemeClr>
                </a:solidFill>
              </a:rPr>
              <a:t>届毕业生毕业一年后调查</a:t>
            </a:r>
            <a:endParaRPr lang="zh-CN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611560" y="1482552"/>
            <a:ext cx="57409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936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Calibri" pitchFamily="34" charset="0"/>
                <a:ea typeface="宋体" pitchFamily="2" charset="-122"/>
                <a:cs typeface="MingLiU" pitchFamily="49" charset="-120"/>
              </a:rPr>
              <a:t>第一步：各高校准备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Calibri" pitchFamily="34" charset="0"/>
                <a:ea typeface="宋体" pitchFamily="2" charset="-122"/>
                <a:cs typeface="MingLiU" pitchFamily="49" charset="-120"/>
              </a:rPr>
              <a:t>本专科</a:t>
            </a:r>
            <a:r>
              <a:rPr kumimoji="0" lang="zh-CN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Calibri" pitchFamily="34" charset="0"/>
                <a:ea typeface="宋体" pitchFamily="2" charset="-122"/>
                <a:cs typeface="MingLiU" pitchFamily="49" charset="-120"/>
              </a:rPr>
              <a:t>毕业生信息</a:t>
            </a:r>
            <a:endParaRPr kumimoji="0" lang="zh-CN" sz="2400" b="0" i="0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2060847"/>
            <a:ext cx="6696744" cy="419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147248" cy="782960"/>
          </a:xfrm>
        </p:spPr>
        <p:txBody>
          <a:bodyPr>
            <a:normAutofit/>
          </a:bodyPr>
          <a:lstStyle/>
          <a:p>
            <a:r>
              <a:rPr lang="zh-CN" altLang="zh-CN" b="1" dirty="0" smtClean="0">
                <a:solidFill>
                  <a:schemeClr val="bg1">
                    <a:lumMod val="65000"/>
                  </a:schemeClr>
                </a:solidFill>
              </a:rPr>
              <a:t>一、</a:t>
            </a:r>
            <a:r>
              <a:rPr lang="zh-TW" altLang="zh-CN" b="1" dirty="0" smtClean="0">
                <a:solidFill>
                  <a:schemeClr val="bg1">
                    <a:lumMod val="65000"/>
                  </a:schemeClr>
                </a:solidFill>
              </a:rPr>
              <a:t>201</a:t>
            </a:r>
            <a:r>
              <a:rPr lang="en-US" altLang="zh-TW" b="1" dirty="0" smtClean="0">
                <a:solidFill>
                  <a:schemeClr val="bg1">
                    <a:lumMod val="65000"/>
                  </a:schemeClr>
                </a:solidFill>
              </a:rPr>
              <a:t>7</a:t>
            </a:r>
            <a:r>
              <a:rPr lang="zh-CN" altLang="zh-CN" b="1" dirty="0" smtClean="0">
                <a:solidFill>
                  <a:schemeClr val="bg1">
                    <a:lumMod val="65000"/>
                  </a:schemeClr>
                </a:solidFill>
              </a:rPr>
              <a:t>届毕业生毕业一年后调查</a:t>
            </a:r>
            <a:endParaRPr lang="zh-CN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611560" y="1482552"/>
            <a:ext cx="57409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936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Calibri" pitchFamily="34" charset="0"/>
                <a:ea typeface="宋体" pitchFamily="2" charset="-122"/>
                <a:cs typeface="MingLiU" pitchFamily="49" charset="-120"/>
              </a:rPr>
              <a:t>第一步：各高校准备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Calibri" pitchFamily="34" charset="0"/>
                <a:ea typeface="宋体" pitchFamily="2" charset="-122"/>
                <a:cs typeface="MingLiU" pitchFamily="49" charset="-120"/>
              </a:rPr>
              <a:t>本专科</a:t>
            </a:r>
            <a:r>
              <a:rPr kumimoji="0" lang="zh-CN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Calibri" pitchFamily="34" charset="0"/>
                <a:ea typeface="宋体" pitchFamily="2" charset="-122"/>
                <a:cs typeface="MingLiU" pitchFamily="49" charset="-120"/>
              </a:rPr>
              <a:t>毕业生信息</a:t>
            </a:r>
            <a:endParaRPr kumimoji="0" lang="zh-CN" sz="2400" b="0" i="0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1640" y="2420888"/>
            <a:ext cx="6048672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chemeClr val="bg1">
                    <a:lumMod val="65000"/>
                  </a:schemeClr>
                </a:solidFill>
              </a:rPr>
              <a:t>注意：</a:t>
            </a:r>
            <a:endParaRPr lang="en-US" altLang="zh-CN" sz="2000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altLang="zh-CN" sz="20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altLang="zh-CN" sz="2000" dirty="0" smtClean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zh-CN" altLang="en-US" sz="2000" dirty="0" smtClean="0">
                <a:solidFill>
                  <a:schemeClr val="bg1">
                    <a:lumMod val="65000"/>
                  </a:schemeClr>
                </a:solidFill>
              </a:rPr>
              <a:t>、专业名称及代码为</a:t>
            </a:r>
            <a:r>
              <a:rPr lang="en-US" altLang="zh-CN" sz="2000" dirty="0" smtClean="0">
                <a:solidFill>
                  <a:schemeClr val="bg1">
                    <a:lumMod val="65000"/>
                  </a:schemeClr>
                </a:solidFill>
              </a:rPr>
              <a:t>2012</a:t>
            </a:r>
            <a:r>
              <a:rPr lang="zh-CN" altLang="en-US" sz="2000" dirty="0" smtClean="0">
                <a:solidFill>
                  <a:schemeClr val="bg1">
                    <a:lumMod val="65000"/>
                  </a:schemeClr>
                </a:solidFill>
              </a:rPr>
              <a:t>新目录，</a:t>
            </a:r>
            <a:r>
              <a:rPr lang="en-US" altLang="zh-CN" sz="2000" dirty="0" smtClean="0">
                <a:solidFill>
                  <a:schemeClr val="bg1">
                    <a:lumMod val="65000"/>
                  </a:schemeClr>
                </a:solidFill>
              </a:rPr>
              <a:t>2017</a:t>
            </a:r>
            <a:r>
              <a:rPr lang="zh-CN" altLang="en-US" sz="2000" dirty="0" smtClean="0">
                <a:solidFill>
                  <a:schemeClr val="bg1">
                    <a:lumMod val="65000"/>
                  </a:schemeClr>
                </a:solidFill>
              </a:rPr>
              <a:t>届毕业生为首届。</a:t>
            </a:r>
            <a:endParaRPr lang="en-US" altLang="zh-CN" sz="2000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altLang="zh-CN" sz="20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altLang="zh-CN" sz="2000" dirty="0" smtClean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zh-CN" altLang="en-US" sz="2000" dirty="0" smtClean="0">
                <a:solidFill>
                  <a:schemeClr val="bg1">
                    <a:lumMod val="65000"/>
                  </a:schemeClr>
                </a:solidFill>
              </a:rPr>
              <a:t>、分学院、分系的名称需统一，用简称则前后一致。</a:t>
            </a:r>
            <a:endParaRPr lang="en-US" altLang="zh-CN" sz="2000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altLang="zh-CN" sz="20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altLang="zh-CN" sz="2000" dirty="0" smtClean="0">
                <a:solidFill>
                  <a:schemeClr val="bg1">
                    <a:lumMod val="65000"/>
                  </a:schemeClr>
                </a:solidFill>
              </a:rPr>
              <a:t>3</a:t>
            </a:r>
            <a:r>
              <a:rPr lang="zh-CN" altLang="en-US" sz="2000" dirty="0" smtClean="0">
                <a:solidFill>
                  <a:schemeClr val="bg1">
                    <a:lumMod val="65000"/>
                  </a:schemeClr>
                </a:solidFill>
              </a:rPr>
              <a:t>、师范生需标记。</a:t>
            </a:r>
            <a:endParaRPr lang="en-US" altLang="zh-CN" sz="2000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053688" cy="1143000"/>
          </a:xfrm>
        </p:spPr>
        <p:txBody>
          <a:bodyPr>
            <a:normAutofit/>
          </a:bodyPr>
          <a:lstStyle/>
          <a:p>
            <a:r>
              <a:rPr lang="zh-CN" altLang="zh-CN" b="1" dirty="0" smtClean="0">
                <a:solidFill>
                  <a:schemeClr val="bg1">
                    <a:lumMod val="65000"/>
                  </a:schemeClr>
                </a:solidFill>
              </a:rPr>
              <a:t>一、</a:t>
            </a:r>
            <a:r>
              <a:rPr lang="zh-TW" altLang="zh-CN" b="1" dirty="0" smtClean="0">
                <a:solidFill>
                  <a:schemeClr val="bg1">
                    <a:lumMod val="65000"/>
                  </a:schemeClr>
                </a:solidFill>
              </a:rPr>
              <a:t>201</a:t>
            </a:r>
            <a:r>
              <a:rPr lang="en-US" altLang="zh-TW" b="1" dirty="0" smtClean="0">
                <a:solidFill>
                  <a:schemeClr val="bg1">
                    <a:lumMod val="65000"/>
                  </a:schemeClr>
                </a:solidFill>
              </a:rPr>
              <a:t>7</a:t>
            </a:r>
            <a:r>
              <a:rPr lang="zh-CN" altLang="zh-CN" b="1" dirty="0" smtClean="0">
                <a:solidFill>
                  <a:schemeClr val="bg1">
                    <a:lumMod val="65000"/>
                  </a:schemeClr>
                </a:solidFill>
              </a:rPr>
              <a:t>届毕业生毕业一年后调查</a:t>
            </a:r>
            <a:endParaRPr lang="zh-CN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611560" y="1482552"/>
            <a:ext cx="48128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936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Calibri" pitchFamily="34" charset="0"/>
                <a:ea typeface="宋体" pitchFamily="2" charset="-122"/>
                <a:cs typeface="MingLiU" pitchFamily="49" charset="-120"/>
              </a:rPr>
              <a:t>第一步：各高校准备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Calibri" pitchFamily="34" charset="0"/>
                <a:ea typeface="宋体" pitchFamily="2" charset="-122"/>
                <a:cs typeface="MingLiU" pitchFamily="49" charset="-120"/>
              </a:rPr>
              <a:t>研究生</a:t>
            </a:r>
            <a:r>
              <a:rPr kumimoji="0" lang="zh-CN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Calibri" pitchFamily="34" charset="0"/>
                <a:ea typeface="宋体" pitchFamily="2" charset="-122"/>
                <a:cs typeface="MingLiU" pitchFamily="49" charset="-120"/>
              </a:rPr>
              <a:t>信息</a:t>
            </a:r>
            <a:endParaRPr kumimoji="0" lang="zh-CN" sz="2400" b="0" i="0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2132856"/>
            <a:ext cx="6076950" cy="370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053688" cy="1143000"/>
          </a:xfrm>
        </p:spPr>
        <p:txBody>
          <a:bodyPr>
            <a:normAutofit/>
          </a:bodyPr>
          <a:lstStyle/>
          <a:p>
            <a:r>
              <a:rPr lang="zh-CN" altLang="zh-CN" b="1" dirty="0" smtClean="0">
                <a:solidFill>
                  <a:schemeClr val="bg1">
                    <a:lumMod val="65000"/>
                  </a:schemeClr>
                </a:solidFill>
              </a:rPr>
              <a:t>一、</a:t>
            </a:r>
            <a:r>
              <a:rPr lang="zh-TW" altLang="zh-CN" b="1" dirty="0" smtClean="0">
                <a:solidFill>
                  <a:schemeClr val="bg1">
                    <a:lumMod val="65000"/>
                  </a:schemeClr>
                </a:solidFill>
              </a:rPr>
              <a:t>201</a:t>
            </a:r>
            <a:r>
              <a:rPr lang="en-US" altLang="zh-TW" b="1" dirty="0" smtClean="0">
                <a:solidFill>
                  <a:schemeClr val="bg1">
                    <a:lumMod val="65000"/>
                  </a:schemeClr>
                </a:solidFill>
              </a:rPr>
              <a:t>7</a:t>
            </a:r>
            <a:r>
              <a:rPr lang="zh-CN" altLang="zh-CN" b="1" dirty="0" smtClean="0">
                <a:solidFill>
                  <a:schemeClr val="bg1">
                    <a:lumMod val="65000"/>
                  </a:schemeClr>
                </a:solidFill>
              </a:rPr>
              <a:t>届毕业生毕业一年后调查</a:t>
            </a:r>
            <a:endParaRPr lang="zh-CN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611560" y="1482552"/>
            <a:ext cx="48128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936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Calibri" pitchFamily="34" charset="0"/>
                <a:ea typeface="宋体" pitchFamily="2" charset="-122"/>
                <a:cs typeface="MingLiU" pitchFamily="49" charset="-120"/>
              </a:rPr>
              <a:t>第一步：各高校准备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Calibri" pitchFamily="34" charset="0"/>
                <a:ea typeface="宋体" pitchFamily="2" charset="-122"/>
                <a:cs typeface="MingLiU" pitchFamily="49" charset="-120"/>
              </a:rPr>
              <a:t>研究生</a:t>
            </a:r>
            <a:r>
              <a:rPr kumimoji="0" lang="zh-CN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Calibri" pitchFamily="34" charset="0"/>
                <a:ea typeface="宋体" pitchFamily="2" charset="-122"/>
                <a:cs typeface="MingLiU" pitchFamily="49" charset="-120"/>
              </a:rPr>
              <a:t>信息</a:t>
            </a:r>
            <a:endParaRPr kumimoji="0" lang="zh-CN" sz="2400" b="0" i="0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75656" y="2348880"/>
            <a:ext cx="568863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chemeClr val="bg1">
                    <a:lumMod val="65000"/>
                  </a:schemeClr>
                </a:solidFill>
              </a:rPr>
              <a:t>注意：</a:t>
            </a:r>
            <a:endParaRPr lang="en-US" altLang="zh-CN" sz="2400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altLang="zh-CN" sz="24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altLang="zh-CN" sz="2400" dirty="0" smtClean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zh-CN" altLang="en-US" sz="2400" dirty="0" smtClean="0">
                <a:solidFill>
                  <a:schemeClr val="bg1">
                    <a:lumMod val="65000"/>
                  </a:schemeClr>
                </a:solidFill>
              </a:rPr>
              <a:t>、研究生为学科代码。</a:t>
            </a:r>
            <a:endParaRPr lang="en-US" altLang="zh-CN" sz="2400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altLang="zh-CN" sz="24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altLang="zh-CN" sz="2400" dirty="0" smtClean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zh-CN" altLang="en-US" sz="2400" dirty="0" smtClean="0">
                <a:solidFill>
                  <a:schemeClr val="bg1">
                    <a:lumMod val="65000"/>
                  </a:schemeClr>
                </a:solidFill>
              </a:rPr>
              <a:t>、专业硕士的专业代码</a:t>
            </a:r>
            <a:r>
              <a:rPr lang="zh-CN" altLang="zh-CN" sz="2400" dirty="0" smtClean="0">
                <a:solidFill>
                  <a:schemeClr val="bg1">
                    <a:lumMod val="65000"/>
                  </a:schemeClr>
                </a:solidFill>
              </a:rPr>
              <a:t>归并到一级学科</a:t>
            </a:r>
            <a:r>
              <a:rPr lang="zh-CN" altLang="en-US" sz="2400" dirty="0" smtClean="0">
                <a:solidFill>
                  <a:schemeClr val="bg1">
                    <a:lumMod val="65000"/>
                  </a:schemeClr>
                </a:solidFill>
              </a:rPr>
              <a:t>。</a:t>
            </a:r>
            <a:endParaRPr lang="en-US" altLang="zh-CN" sz="2400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053688" cy="1143000"/>
          </a:xfrm>
        </p:spPr>
        <p:txBody>
          <a:bodyPr>
            <a:normAutofit/>
          </a:bodyPr>
          <a:lstStyle/>
          <a:p>
            <a:r>
              <a:rPr lang="zh-CN" altLang="zh-CN" b="1" dirty="0" smtClean="0">
                <a:solidFill>
                  <a:schemeClr val="bg1">
                    <a:lumMod val="65000"/>
                  </a:schemeClr>
                </a:solidFill>
              </a:rPr>
              <a:t>一、</a:t>
            </a:r>
            <a:r>
              <a:rPr lang="zh-TW" altLang="zh-CN" b="1" dirty="0" smtClean="0">
                <a:solidFill>
                  <a:schemeClr val="bg1">
                    <a:lumMod val="65000"/>
                  </a:schemeClr>
                </a:solidFill>
              </a:rPr>
              <a:t>201</a:t>
            </a:r>
            <a:r>
              <a:rPr lang="en-US" altLang="zh-TW" b="1" dirty="0" smtClean="0">
                <a:solidFill>
                  <a:schemeClr val="bg1">
                    <a:lumMod val="65000"/>
                  </a:schemeClr>
                </a:solidFill>
              </a:rPr>
              <a:t>7</a:t>
            </a:r>
            <a:r>
              <a:rPr lang="zh-CN" altLang="zh-CN" b="1" dirty="0" smtClean="0">
                <a:solidFill>
                  <a:schemeClr val="bg1">
                    <a:lumMod val="65000"/>
                  </a:schemeClr>
                </a:solidFill>
              </a:rPr>
              <a:t>届毕业生毕业一年后调查</a:t>
            </a:r>
            <a:endParaRPr lang="zh-CN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251520" y="1628800"/>
            <a:ext cx="8435280" cy="4497363"/>
          </a:xfrm>
        </p:spPr>
        <p:txBody>
          <a:bodyPr>
            <a:normAutofit lnSpcReduction="10000"/>
          </a:bodyPr>
          <a:lstStyle/>
          <a:p>
            <a:r>
              <a:rPr lang="zh-CN" altLang="zh-CN" b="1" dirty="0" smtClean="0">
                <a:solidFill>
                  <a:schemeClr val="bg1">
                    <a:lumMod val="65000"/>
                  </a:schemeClr>
                </a:solidFill>
              </a:rPr>
              <a:t>第二步：各高校登录系统平台并导入数据库</a:t>
            </a:r>
            <a:endParaRPr lang="en-US" altLang="zh-CN" b="1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altLang="zh-TW" sz="28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zh-TW" altLang="zh-CN" sz="2800" b="1" dirty="0" smtClean="0">
                <a:solidFill>
                  <a:schemeClr val="bg1">
                    <a:lumMod val="65000"/>
                  </a:schemeClr>
                </a:solidFill>
              </a:rPr>
              <a:t>1.</a:t>
            </a:r>
            <a:r>
              <a:rPr lang="zh-CN" altLang="zh-CN" sz="2800" b="1" dirty="0" smtClean="0">
                <a:solidFill>
                  <a:schemeClr val="bg1">
                    <a:lumMod val="65000"/>
                  </a:schemeClr>
                </a:solidFill>
              </a:rPr>
              <a:t>导入数据表格的身份证，手机号码，电话号码等数字项，必须以文本格式填写。</a:t>
            </a:r>
          </a:p>
          <a:p>
            <a:r>
              <a:rPr lang="zh-TW" altLang="zh-CN" sz="2800" b="1" dirty="0" smtClean="0">
                <a:solidFill>
                  <a:schemeClr val="bg1">
                    <a:lumMod val="65000"/>
                  </a:schemeClr>
                </a:solidFill>
              </a:rPr>
              <a:t>2.</a:t>
            </a:r>
            <a:r>
              <a:rPr lang="zh-CN" altLang="zh-CN" sz="2800" b="1" dirty="0" smtClean="0">
                <a:solidFill>
                  <a:schemeClr val="bg1">
                    <a:lumMod val="65000"/>
                  </a:schemeClr>
                </a:solidFill>
              </a:rPr>
              <a:t>手机等联系方式将与</a:t>
            </a:r>
            <a:r>
              <a:rPr lang="zh-TW" altLang="zh-CN" sz="2800" b="1" dirty="0" smtClean="0">
                <a:solidFill>
                  <a:schemeClr val="bg1">
                    <a:lumMod val="65000"/>
                  </a:schemeClr>
                </a:solidFill>
              </a:rPr>
              <a:t>201</a:t>
            </a:r>
            <a:r>
              <a:rPr lang="en-US" altLang="zh-TW" sz="2800" b="1" dirty="0" smtClean="0">
                <a:solidFill>
                  <a:schemeClr val="bg1">
                    <a:lumMod val="65000"/>
                  </a:schemeClr>
                </a:solidFill>
              </a:rPr>
              <a:t>4</a:t>
            </a:r>
            <a:r>
              <a:rPr lang="zh-CN" altLang="en-US" sz="2800" b="1" dirty="0" smtClean="0">
                <a:solidFill>
                  <a:schemeClr val="bg1">
                    <a:lumMod val="65000"/>
                  </a:schemeClr>
                </a:solidFill>
              </a:rPr>
              <a:t>、</a:t>
            </a:r>
            <a:r>
              <a:rPr lang="zh-TW" altLang="zh-CN" sz="2800" b="1" dirty="0" smtClean="0">
                <a:solidFill>
                  <a:schemeClr val="bg1">
                    <a:lumMod val="65000"/>
                  </a:schemeClr>
                </a:solidFill>
              </a:rPr>
              <a:t>201</a:t>
            </a:r>
            <a:r>
              <a:rPr lang="en-US" altLang="zh-TW" sz="2800" b="1" dirty="0" smtClean="0">
                <a:solidFill>
                  <a:schemeClr val="bg1">
                    <a:lumMod val="65000"/>
                  </a:schemeClr>
                </a:solidFill>
              </a:rPr>
              <a:t>6</a:t>
            </a:r>
            <a:r>
              <a:rPr lang="zh-CN" altLang="zh-CN" sz="2800" b="1" dirty="0" smtClean="0">
                <a:solidFill>
                  <a:schemeClr val="bg1">
                    <a:lumMod val="65000"/>
                  </a:schemeClr>
                </a:solidFill>
              </a:rPr>
              <a:t>届毕业生信息进行比较，一个学校的毕业生手机联系方式重复出现将不能导入。</a:t>
            </a:r>
          </a:p>
          <a:p>
            <a:r>
              <a:rPr lang="zh-TW" altLang="zh-CN" sz="2800" b="1" dirty="0" smtClean="0">
                <a:solidFill>
                  <a:schemeClr val="bg1">
                    <a:lumMod val="65000"/>
                  </a:schemeClr>
                </a:solidFill>
              </a:rPr>
              <a:t>3.</a:t>
            </a:r>
            <a:r>
              <a:rPr lang="zh-CN" altLang="zh-CN" sz="2800" b="1" dirty="0" smtClean="0">
                <a:solidFill>
                  <a:schemeClr val="bg1">
                    <a:lumMod val="65000"/>
                  </a:schemeClr>
                </a:solidFill>
              </a:rPr>
              <a:t>时间是</a:t>
            </a:r>
            <a:r>
              <a:rPr lang="zh-TW" altLang="zh-CN" sz="2800" b="1" dirty="0" smtClean="0">
                <a:solidFill>
                  <a:schemeClr val="bg1">
                    <a:lumMod val="65000"/>
                  </a:schemeClr>
                </a:solidFill>
              </a:rPr>
              <a:t>201</a:t>
            </a:r>
            <a:r>
              <a:rPr lang="en-US" altLang="zh-TW" sz="2800" b="1" dirty="0" smtClean="0">
                <a:solidFill>
                  <a:schemeClr val="bg1">
                    <a:lumMod val="65000"/>
                  </a:schemeClr>
                </a:solidFill>
              </a:rPr>
              <a:t>8</a:t>
            </a:r>
            <a:r>
              <a:rPr lang="zh-CN" altLang="zh-CN" sz="2800" b="1" dirty="0" smtClean="0">
                <a:solidFill>
                  <a:schemeClr val="bg1">
                    <a:lumMod val="65000"/>
                  </a:schemeClr>
                </a:solidFill>
              </a:rPr>
              <a:t>年</a:t>
            </a:r>
            <a:r>
              <a:rPr lang="zh-TW" altLang="zh-CN" sz="2800" b="1" dirty="0" smtClean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zh-CN" altLang="zh-CN" sz="2800" b="1" dirty="0" smtClean="0">
                <a:solidFill>
                  <a:schemeClr val="bg1">
                    <a:lumMod val="65000"/>
                  </a:schemeClr>
                </a:solidFill>
              </a:rPr>
              <a:t>月</a:t>
            </a:r>
            <a:r>
              <a:rPr lang="zh-TW" altLang="zh-CN" sz="2800" b="1" dirty="0" smtClean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en-US" altLang="zh-TW" sz="2800" b="1" dirty="0" smtClean="0">
                <a:solidFill>
                  <a:schemeClr val="bg1">
                    <a:lumMod val="65000"/>
                  </a:schemeClr>
                </a:solidFill>
              </a:rPr>
              <a:t>0</a:t>
            </a:r>
            <a:r>
              <a:rPr lang="zh-CN" altLang="zh-CN" sz="2800" b="1" dirty="0" smtClean="0">
                <a:solidFill>
                  <a:schemeClr val="bg1">
                    <a:lumMod val="65000"/>
                  </a:schemeClr>
                </a:solidFill>
              </a:rPr>
              <a:t>日开始至</a:t>
            </a:r>
            <a:r>
              <a:rPr lang="zh-TW" altLang="zh-CN" sz="2800" b="1" dirty="0" smtClean="0">
                <a:solidFill>
                  <a:schemeClr val="bg1">
                    <a:lumMod val="65000"/>
                  </a:schemeClr>
                </a:solidFill>
              </a:rPr>
              <a:t>3</a:t>
            </a:r>
            <a:r>
              <a:rPr lang="zh-CN" altLang="zh-CN" sz="2800" b="1" dirty="0" smtClean="0">
                <a:solidFill>
                  <a:schemeClr val="bg1">
                    <a:lumMod val="65000"/>
                  </a:schemeClr>
                </a:solidFill>
              </a:rPr>
              <a:t>月</a:t>
            </a:r>
            <a:r>
              <a:rPr lang="zh-TW" altLang="zh-CN" sz="2800" b="1" dirty="0" smtClean="0">
                <a:solidFill>
                  <a:schemeClr val="bg1">
                    <a:lumMod val="65000"/>
                  </a:schemeClr>
                </a:solidFill>
              </a:rPr>
              <a:t>10</a:t>
            </a:r>
            <a:r>
              <a:rPr lang="zh-CN" altLang="zh-CN" sz="2800" b="1" dirty="0" smtClean="0">
                <a:solidFill>
                  <a:schemeClr val="bg1">
                    <a:lumMod val="65000"/>
                  </a:schemeClr>
                </a:solidFill>
              </a:rPr>
              <a:t>日。</a:t>
            </a:r>
          </a:p>
          <a:p>
            <a:r>
              <a:rPr lang="zh-TW" altLang="zh-CN" sz="2800" b="1" dirty="0" smtClean="0">
                <a:solidFill>
                  <a:schemeClr val="bg1">
                    <a:lumMod val="65000"/>
                  </a:schemeClr>
                </a:solidFill>
              </a:rPr>
              <a:t>4.</a:t>
            </a:r>
            <a:r>
              <a:rPr lang="zh-CN" altLang="zh-CN" sz="2800" b="1" dirty="0" smtClean="0">
                <a:solidFill>
                  <a:schemeClr val="bg1">
                    <a:lumMod val="65000"/>
                  </a:schemeClr>
                </a:solidFill>
              </a:rPr>
              <a:t>具体流程参见技术支持的</a:t>
            </a:r>
            <a:r>
              <a:rPr lang="zh-TW" altLang="zh-CN" sz="2800" b="1" dirty="0" smtClean="0">
                <a:solidFill>
                  <a:schemeClr val="bg1">
                    <a:lumMod val="65000"/>
                  </a:schemeClr>
                </a:solidFill>
              </a:rPr>
              <a:t>ppt</a:t>
            </a:r>
            <a:r>
              <a:rPr lang="zh-CN" altLang="zh-CN" sz="2800" b="1" dirty="0" smtClean="0">
                <a:solidFill>
                  <a:schemeClr val="bg1">
                    <a:lumMod val="65000"/>
                  </a:schemeClr>
                </a:solidFill>
              </a:rPr>
              <a:t>介绍，也可登录系统下载。</a:t>
            </a:r>
          </a:p>
          <a:p>
            <a:endParaRPr lang="zh-CN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053688" cy="1143000"/>
          </a:xfrm>
        </p:spPr>
        <p:txBody>
          <a:bodyPr>
            <a:normAutofit/>
          </a:bodyPr>
          <a:lstStyle/>
          <a:p>
            <a:r>
              <a:rPr lang="zh-CN" altLang="zh-CN" b="1" dirty="0" smtClean="0">
                <a:solidFill>
                  <a:schemeClr val="bg1">
                    <a:lumMod val="65000"/>
                  </a:schemeClr>
                </a:solidFill>
              </a:rPr>
              <a:t>一、</a:t>
            </a:r>
            <a:r>
              <a:rPr lang="zh-TW" altLang="zh-CN" b="1" dirty="0" smtClean="0">
                <a:solidFill>
                  <a:schemeClr val="bg1">
                    <a:lumMod val="65000"/>
                  </a:schemeClr>
                </a:solidFill>
              </a:rPr>
              <a:t>201</a:t>
            </a:r>
            <a:r>
              <a:rPr lang="en-US" altLang="zh-TW" b="1" dirty="0" smtClean="0">
                <a:solidFill>
                  <a:schemeClr val="bg1">
                    <a:lumMod val="65000"/>
                  </a:schemeClr>
                </a:solidFill>
              </a:rPr>
              <a:t>7</a:t>
            </a:r>
            <a:r>
              <a:rPr lang="zh-CN" altLang="zh-CN" b="1" dirty="0" smtClean="0">
                <a:solidFill>
                  <a:schemeClr val="bg1">
                    <a:lumMod val="65000"/>
                  </a:schemeClr>
                </a:solidFill>
              </a:rPr>
              <a:t>届毕业生毕业一年后调查</a:t>
            </a:r>
            <a:endParaRPr lang="zh-CN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251520" y="1844824"/>
            <a:ext cx="8435280" cy="4281339"/>
          </a:xfrm>
        </p:spPr>
        <p:txBody>
          <a:bodyPr>
            <a:normAutofit/>
          </a:bodyPr>
          <a:lstStyle/>
          <a:p>
            <a:r>
              <a:rPr lang="zh-CN" altLang="zh-CN" b="1" dirty="0" smtClean="0">
                <a:solidFill>
                  <a:schemeClr val="bg1">
                    <a:lumMod val="65000"/>
                  </a:schemeClr>
                </a:solidFill>
              </a:rPr>
              <a:t>第三步：毕业生信息审核，通过后数据生效</a:t>
            </a:r>
            <a:endParaRPr lang="zh-CN" altLang="zh-CN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zh-CN" altLang="en-US" sz="2800" dirty="0" smtClean="0">
                <a:solidFill>
                  <a:schemeClr val="bg1">
                    <a:lumMod val="65000"/>
                  </a:schemeClr>
                </a:solidFill>
              </a:rPr>
              <a:t>各校提供的信息将与教育厅学生处学生信息数据库信息进行比对，数据出入较大的学校需做出书面说明，否则将在答题率考核中酌情扣分。</a:t>
            </a:r>
          </a:p>
          <a:p>
            <a:endParaRPr lang="zh-CN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053688" cy="1143000"/>
          </a:xfrm>
        </p:spPr>
        <p:txBody>
          <a:bodyPr>
            <a:normAutofit/>
          </a:bodyPr>
          <a:lstStyle/>
          <a:p>
            <a:r>
              <a:rPr lang="zh-CN" altLang="zh-CN" b="1" dirty="0" smtClean="0">
                <a:solidFill>
                  <a:schemeClr val="bg1">
                    <a:lumMod val="65000"/>
                  </a:schemeClr>
                </a:solidFill>
              </a:rPr>
              <a:t>一、</a:t>
            </a:r>
            <a:r>
              <a:rPr lang="zh-TW" altLang="zh-CN" b="1" dirty="0" smtClean="0">
                <a:solidFill>
                  <a:schemeClr val="bg1">
                    <a:lumMod val="65000"/>
                  </a:schemeClr>
                </a:solidFill>
              </a:rPr>
              <a:t>201</a:t>
            </a:r>
            <a:r>
              <a:rPr lang="en-US" altLang="zh-TW" b="1" dirty="0" smtClean="0">
                <a:solidFill>
                  <a:schemeClr val="bg1">
                    <a:lumMod val="65000"/>
                  </a:schemeClr>
                </a:solidFill>
              </a:rPr>
              <a:t>7</a:t>
            </a:r>
            <a:r>
              <a:rPr lang="zh-CN" altLang="zh-CN" b="1" dirty="0" smtClean="0">
                <a:solidFill>
                  <a:schemeClr val="bg1">
                    <a:lumMod val="65000"/>
                  </a:schemeClr>
                </a:solidFill>
              </a:rPr>
              <a:t>届毕业生毕业一年后调查</a:t>
            </a:r>
            <a:endParaRPr lang="zh-CN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251520" y="1772816"/>
            <a:ext cx="8435280" cy="4608512"/>
          </a:xfrm>
        </p:spPr>
        <p:txBody>
          <a:bodyPr>
            <a:normAutofit/>
          </a:bodyPr>
          <a:lstStyle/>
          <a:p>
            <a:r>
              <a:rPr lang="zh-CN" altLang="zh-CN" b="1" dirty="0" smtClean="0">
                <a:solidFill>
                  <a:schemeClr val="bg1">
                    <a:lumMod val="65000"/>
                  </a:schemeClr>
                </a:solidFill>
              </a:rPr>
              <a:t>第四步：调查过程</a:t>
            </a:r>
          </a:p>
          <a:p>
            <a:r>
              <a:rPr lang="zh-TW" altLang="zh-CN" sz="2800" dirty="0" smtClean="0">
                <a:solidFill>
                  <a:schemeClr val="bg1">
                    <a:lumMod val="65000"/>
                  </a:schemeClr>
                </a:solidFill>
              </a:rPr>
              <a:t>1.</a:t>
            </a:r>
            <a:r>
              <a:rPr lang="zh-CN" altLang="zh-CN" sz="2800" dirty="0" smtClean="0">
                <a:solidFill>
                  <a:schemeClr val="bg1">
                    <a:lumMod val="65000"/>
                  </a:schemeClr>
                </a:solidFill>
              </a:rPr>
              <a:t>系统向所有邮箱发送带有问卷链接的邀请信（链接有效时限为二个月），同时向每人手机发送短信提醒；</a:t>
            </a:r>
          </a:p>
          <a:p>
            <a:r>
              <a:rPr lang="zh-TW" altLang="zh-CN" sz="2800" dirty="0" smtClean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zh-CN" altLang="zh-CN" sz="2800" dirty="0" smtClean="0">
                <a:solidFill>
                  <a:schemeClr val="bg1">
                    <a:lumMod val="65000"/>
                  </a:schemeClr>
                </a:solidFill>
              </a:rPr>
              <a:t>．在通知学生邮箱链接答题时，请学生注意被屏蔽的邮件，特别是</a:t>
            </a:r>
            <a:r>
              <a:rPr lang="zh-TW" altLang="zh-CN" sz="2800" dirty="0" smtClean="0">
                <a:solidFill>
                  <a:schemeClr val="bg1">
                    <a:lumMod val="65000"/>
                  </a:schemeClr>
                </a:solidFill>
              </a:rPr>
              <a:t>qq</a:t>
            </a:r>
            <a:r>
              <a:rPr lang="zh-CN" altLang="zh-CN" sz="2800" dirty="0" smtClean="0">
                <a:solidFill>
                  <a:schemeClr val="bg1">
                    <a:lumMod val="65000"/>
                  </a:schemeClr>
                </a:solidFill>
              </a:rPr>
              <a:t>信箱；</a:t>
            </a:r>
          </a:p>
          <a:p>
            <a:r>
              <a:rPr lang="zh-TW" altLang="zh-CN" sz="2800" dirty="0" smtClean="0">
                <a:solidFill>
                  <a:schemeClr val="bg1">
                    <a:lumMod val="65000"/>
                  </a:schemeClr>
                </a:solidFill>
              </a:rPr>
              <a:t>3. </a:t>
            </a:r>
            <a:r>
              <a:rPr lang="zh-CN" altLang="zh-CN" sz="2800" dirty="0" smtClean="0">
                <a:solidFill>
                  <a:schemeClr val="bg1">
                    <a:lumMod val="65000"/>
                  </a:schemeClr>
                </a:solidFill>
              </a:rPr>
              <a:t>手机答题需与与数据库信息匹配，系统可以自动发送短信登陆验证码；</a:t>
            </a:r>
          </a:p>
          <a:p>
            <a:endParaRPr lang="zh-CN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平衡">
  <a:themeElements>
    <a:clrScheme name="平衡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平衡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平衡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732</TotalTime>
  <Words>937</Words>
  <Application>Microsoft Office PowerPoint</Application>
  <PresentationFormat>全屏显示(4:3)</PresentationFormat>
  <Paragraphs>90</Paragraphs>
  <Slides>18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19" baseType="lpstr">
      <vt:lpstr>平衡</vt:lpstr>
      <vt:lpstr>2018年浙江省高校毕业生职业发展与人才培养质量跟踪调查</vt:lpstr>
      <vt:lpstr>2018浙江省高校毕业生职业发展与人才培养质量跟踪调查的内容</vt:lpstr>
      <vt:lpstr>一、2017届毕业生毕业一年后调查</vt:lpstr>
      <vt:lpstr>一、2017届毕业生毕业一年后调查</vt:lpstr>
      <vt:lpstr>一、2017届毕业生毕业一年后调查</vt:lpstr>
      <vt:lpstr>一、2017届毕业生毕业一年后调查</vt:lpstr>
      <vt:lpstr>一、2017届毕业生毕业一年后调查</vt:lpstr>
      <vt:lpstr>一、2017届毕业生毕业一年后调查</vt:lpstr>
      <vt:lpstr>一、2017届毕业生毕业一年后调查</vt:lpstr>
      <vt:lpstr>一、2017届毕业生毕业一年后调查</vt:lpstr>
      <vt:lpstr>二、2015届毕业生毕业三年后调查</vt:lpstr>
      <vt:lpstr>二、2015届毕业生毕业三年后调查</vt:lpstr>
      <vt:lpstr>二、2015届毕业生毕业三年后调查</vt:lpstr>
      <vt:lpstr>三、用人单位调查</vt:lpstr>
      <vt:lpstr>三、用人单位调查</vt:lpstr>
      <vt:lpstr>四、着重强调</vt:lpstr>
      <vt:lpstr>四、着重强调</vt:lpstr>
      <vt:lpstr>幻灯片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2016年高校毕业生职业发展与人才培养质量跟踪调查</dc:title>
  <dc:creator>lenovo</dc:creator>
  <cp:lastModifiedBy>WZ9020</cp:lastModifiedBy>
  <cp:revision>74</cp:revision>
  <dcterms:created xsi:type="dcterms:W3CDTF">2015-12-10T01:26:11Z</dcterms:created>
  <dcterms:modified xsi:type="dcterms:W3CDTF">2018-01-23T01:36:34Z</dcterms:modified>
</cp:coreProperties>
</file>